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1" r:id="rId2"/>
    <p:sldId id="256" r:id="rId3"/>
    <p:sldId id="257" r:id="rId4"/>
    <p:sldId id="258" r:id="rId5"/>
    <p:sldId id="259" r:id="rId6"/>
    <p:sldId id="279" r:id="rId7"/>
    <p:sldId id="280" r:id="rId8"/>
    <p:sldId id="260" r:id="rId9"/>
    <p:sldId id="276" r:id="rId10"/>
    <p:sldId id="261" r:id="rId11"/>
    <p:sldId id="262" r:id="rId12"/>
    <p:sldId id="263" r:id="rId13"/>
    <p:sldId id="264" r:id="rId14"/>
    <p:sldId id="265" r:id="rId15"/>
    <p:sldId id="282" r:id="rId16"/>
    <p:sldId id="267" r:id="rId17"/>
    <p:sldId id="268" r:id="rId18"/>
    <p:sldId id="270" r:id="rId19"/>
    <p:sldId id="286" r:id="rId20"/>
    <p:sldId id="287" r:id="rId21"/>
    <p:sldId id="269" r:id="rId22"/>
    <p:sldId id="283" r:id="rId23"/>
    <p:sldId id="288" r:id="rId24"/>
    <p:sldId id="289" r:id="rId25"/>
    <p:sldId id="291" r:id="rId26"/>
    <p:sldId id="290" r:id="rId27"/>
    <p:sldId id="294" r:id="rId28"/>
    <p:sldId id="292" r:id="rId29"/>
    <p:sldId id="293" r:id="rId30"/>
    <p:sldId id="284" r:id="rId31"/>
    <p:sldId id="271" r:id="rId32"/>
    <p:sldId id="272" r:id="rId33"/>
    <p:sldId id="277" r:id="rId34"/>
    <p:sldId id="285" r:id="rId35"/>
    <p:sldId id="273" r:id="rId36"/>
    <p:sldId id="274" r:id="rId37"/>
    <p:sldId id="278" r:id="rId38"/>
    <p:sldId id="275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8000"/>
    <a:srgbClr val="0000FF"/>
    <a:srgbClr val="50FF2A"/>
    <a:srgbClr val="CC0099"/>
    <a:srgbClr val="00CC99"/>
    <a:srgbClr val="666633"/>
    <a:srgbClr val="FF0000"/>
    <a:srgbClr val="0066FF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36E2A7-65CE-4232-AD48-CFA88E15EE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49C269-4555-4FAF-84F1-34292B5FCF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4F6309-D2E8-4B48-AA50-0D714112C7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1C6838-4082-4125-B06D-1290CA482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0C9C62-D34C-4AF6-BC3C-053A9DD7E7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AEDD14-CF74-4947-BCE1-54B21C6397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073F7D-2154-4B1B-B88E-719269FACA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DEF5C5-16F9-4723-A27B-8E68BFB754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80FC66-E4C8-4578-AC68-ACAC8B35FC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38C837-C569-4219-A82C-EFFEB6DC03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A5206A-EA13-4D07-923D-0E094F4D65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296AEA-3657-47AB-A818-50BE146ED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AB5F21-51E5-4690-BE61-B62C922A16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291DAB-D9D6-42D1-90B7-3C34ECFE96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A7509D-C3B5-43CA-A9C7-1774F00097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/imgres?imgurl=http://2.bp.blogspot.com/_opptvFBa4ck/Sc5Lsgh_dSI/AAAAAAAAKvA/mZhSTWx41yc/s400/starnosedmole.jpg&amp;imgrefurl=http://myths-made-real.blogspot.com/2010/10/creature-feature-star-nosed-mole.html&amp;usg=__FG9_-w-HBtGprWUBYryUHPNLZbQ=&amp;h=270&amp;w=400&amp;sz=34&amp;hl=en&amp;start=13&amp;zoom=1&amp;tbnid=UDzhxfLqhcXH1M:&amp;tbnh=84&amp;tbnw=124&amp;ei=gbF1UPSkOIS30QH2zYBw&amp;prev=/search%3Fq%3Dstar%2Bnosed%2Bmole%26hl%3Den%26sa%3DX%26gbv%3D2%26tbm%3Disch&amp;itbs=1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hyperlink" Target="http://en.wikipedia.org/wiki/File:Close-up_of_mole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Tell whether each is an element, compound, mixture, or solution.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Granola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Aluminum foil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Vegetable oil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WordArt 5"/>
          <p:cNvSpPr>
            <a:spLocks noChangeArrowheads="1" noChangeShapeType="1" noTextEdit="1"/>
          </p:cNvSpPr>
          <p:nvPr/>
        </p:nvSpPr>
        <p:spPr bwMode="auto">
          <a:xfrm>
            <a:off x="304800" y="457200"/>
            <a:ext cx="31242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35921" dir="2700000" algn="ctr" rotWithShape="0">
                    <a:srgbClr val="990000">
                      <a:alpha val="74997"/>
                    </a:srgbClr>
                  </a:outerShdw>
                </a:effectLst>
                <a:latin typeface="Impact"/>
              </a:rPr>
              <a:t>J. J. Thomson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533400" y="1447800"/>
            <a:ext cx="83820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 Black"/>
              </a:rPr>
              <a:t>Particles in the cathode ray were </a:t>
            </a:r>
          </a:p>
          <a:p>
            <a:pPr algn="ctr"/>
            <a:r>
              <a:rPr lang="en-US" sz="3600" kern="1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 Black"/>
              </a:rPr>
              <a:t>deflected in patterns similar </a:t>
            </a:r>
          </a:p>
          <a:p>
            <a:pPr algn="ctr"/>
            <a:r>
              <a:rPr lang="en-US" sz="3600" kern="1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 Black"/>
              </a:rPr>
              <a:t>to other negative particles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457200" y="4876800"/>
            <a:ext cx="7948613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00"/>
                  </a:solidFill>
                  <a:round/>
                  <a:headEnd/>
                  <a:tailEnd/>
                </a:ln>
                <a:solidFill>
                  <a:srgbClr val="0066FF"/>
                </a:solidFill>
                <a:latin typeface="Arial Black"/>
              </a:rPr>
              <a:t>New particles were called electrons </a:t>
            </a:r>
          </a:p>
          <a:p>
            <a:pPr algn="ctr"/>
            <a:r>
              <a:rPr lang="en-US" sz="3600" kern="10">
                <a:ln w="9525">
                  <a:solidFill>
                    <a:srgbClr val="CC9900"/>
                  </a:solidFill>
                  <a:round/>
                  <a:headEnd/>
                  <a:tailEnd/>
                </a:ln>
                <a:solidFill>
                  <a:srgbClr val="0066FF"/>
                </a:solidFill>
                <a:latin typeface="Arial Black"/>
              </a:rPr>
              <a:t>and are negatively-charged</a:t>
            </a:r>
          </a:p>
        </p:txBody>
      </p:sp>
      <p:sp>
        <p:nvSpPr>
          <p:cNvPr id="7177" name="WordArt 9"/>
          <p:cNvSpPr>
            <a:spLocks noChangeArrowheads="1" noChangeShapeType="1" noTextEdit="1"/>
          </p:cNvSpPr>
          <p:nvPr/>
        </p:nvSpPr>
        <p:spPr bwMode="auto">
          <a:xfrm>
            <a:off x="1143000" y="6172200"/>
            <a:ext cx="7067550" cy="403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A50021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Arial Black"/>
              </a:rPr>
              <a:t>Predicted a positive particle</a:t>
            </a:r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2362200" y="3048000"/>
            <a:ext cx="4419600" cy="1219200"/>
          </a:xfrm>
          <a:prstGeom prst="ellipse">
            <a:avLst/>
          </a:prstGeom>
          <a:solidFill>
            <a:srgbClr val="808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2362200" y="3276600"/>
            <a:ext cx="4419600" cy="533400"/>
          </a:xfrm>
          <a:prstGeom prst="rightArrow">
            <a:avLst>
              <a:gd name="adj1" fmla="val 50000"/>
              <a:gd name="adj2" fmla="val 20714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 rot="5400000">
            <a:off x="4610100" y="3467100"/>
            <a:ext cx="838200" cy="762000"/>
          </a:xfrm>
          <a:custGeom>
            <a:avLst/>
            <a:gdLst>
              <a:gd name="T0" fmla="*/ 586973 w 21600"/>
              <a:gd name="T1" fmla="*/ 0 h 21600"/>
              <a:gd name="T2" fmla="*/ 586973 w 21600"/>
              <a:gd name="T3" fmla="*/ 428907 h 21600"/>
              <a:gd name="T4" fmla="*/ 125614 w 21600"/>
              <a:gd name="T5" fmla="*/ 762000 h 21600"/>
              <a:gd name="T6" fmla="*/ 838200 w 21600"/>
              <a:gd name="T7" fmla="*/ 214454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1447800" y="3429000"/>
            <a:ext cx="609600" cy="228600"/>
          </a:xfrm>
          <a:prstGeom prst="rect">
            <a:avLst/>
          </a:prstGeom>
          <a:solidFill>
            <a:srgbClr val="E2251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7086600" y="3352800"/>
            <a:ext cx="457200" cy="457200"/>
          </a:xfrm>
          <a:prstGeom prst="plus">
            <a:avLst>
              <a:gd name="adj" fmla="val 25000"/>
            </a:avLst>
          </a:prstGeom>
          <a:solidFill>
            <a:srgbClr val="E2251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2286000" y="3352800"/>
            <a:ext cx="533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Arial" charset="0"/>
                <a:ea typeface="ＭＳ Ｐゴシック" charset="0"/>
              </a:rPr>
              <a:t>e-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286000" y="3352800"/>
            <a:ext cx="45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Arial" charset="0"/>
                <a:ea typeface="ＭＳ Ｐゴシック" charset="0"/>
              </a:rPr>
              <a:t>e-</a:t>
            </a:r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6858000" y="4495800"/>
            <a:ext cx="533400" cy="228600"/>
          </a:xfrm>
          <a:prstGeom prst="rect">
            <a:avLst/>
          </a:prstGeom>
          <a:solidFill>
            <a:srgbClr val="4F054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2948E-6 L 0.4375 0.0067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472E-18 -8.67052E-7 L -0.1 -0.0444 " pathEditMode="relative" ptsTypes="AA">
                                      <p:cBhvr>
                                        <p:cTn id="41" dur="2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0185 C 0.08993 -0.03722 0.18958 -0.00092 0.28438 -0.00023 C 0.3 0.01989 0.29635 0.06058 0.29635 0.0844 " pathEditMode="relative" rAng="0" ptsTypes="ffA">
                                      <p:cBhvr>
                                        <p:cTn id="43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7" grpId="0" animBg="1"/>
      <p:bldP spid="7178" grpId="0" animBg="1"/>
      <p:bldP spid="7179" grpId="0" animBg="1"/>
      <p:bldP spid="7181" grpId="0" animBg="1"/>
      <p:bldP spid="7183" grpId="0" animBg="1"/>
      <p:bldP spid="7184" grpId="0" animBg="1"/>
      <p:bldP spid="7189" grpId="0"/>
      <p:bldP spid="7189" grpId="1"/>
      <p:bldP spid="7189" grpId="2"/>
      <p:bldP spid="7190" grpId="0"/>
      <p:bldP spid="7190" grpId="1"/>
      <p:bldP spid="7191" grpId="0" animBg="1"/>
      <p:bldP spid="719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_op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58333" t="2000"/>
          <a:stretch>
            <a:fillRect/>
          </a:stretch>
        </p:blipFill>
        <p:spPr>
          <a:xfrm>
            <a:off x="152400" y="152400"/>
            <a:ext cx="3124200" cy="3733800"/>
          </a:xfrm>
          <a:noFill/>
        </p:spPr>
      </p:pic>
      <p:sp>
        <p:nvSpPr>
          <p:cNvPr id="26626" name="WordArt 7"/>
          <p:cNvSpPr>
            <a:spLocks noChangeArrowheads="1" noChangeShapeType="1" noTextEdit="1"/>
          </p:cNvSpPr>
          <p:nvPr/>
        </p:nvSpPr>
        <p:spPr bwMode="auto">
          <a:xfrm>
            <a:off x="3352800" y="228600"/>
            <a:ext cx="56388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9900">
                    <a:alpha val="50195"/>
                  </a:srgbClr>
                </a:solidFill>
                <a:effectLst>
                  <a:outerShdw dist="45791" dir="2021404" algn="ctr" rotWithShape="0">
                    <a:srgbClr val="9999FF">
                      <a:alpha val="74997"/>
                    </a:srgbClr>
                  </a:outerShdw>
                </a:effectLst>
                <a:latin typeface="Arial Black"/>
              </a:rPr>
              <a:t>Henri Becquerel (NP), </a:t>
            </a:r>
          </a:p>
          <a:p>
            <a:pPr algn="ctr"/>
            <a:r>
              <a:rPr lang="fr-FR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9900">
                    <a:alpha val="50195"/>
                  </a:srgbClr>
                </a:solidFill>
                <a:effectLst>
                  <a:outerShdw dist="45791" dir="2021404" algn="ctr" rotWithShape="0">
                    <a:srgbClr val="9999FF">
                      <a:alpha val="74997"/>
                    </a:srgbClr>
                  </a:outerShdw>
                </a:effectLst>
                <a:latin typeface="Arial Black"/>
              </a:rPr>
              <a:t>Marie Curie (NP), </a:t>
            </a:r>
          </a:p>
          <a:p>
            <a:pPr algn="ctr"/>
            <a:r>
              <a:rPr lang="fr-FR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9900">
                    <a:alpha val="50195"/>
                  </a:srgbClr>
                </a:solidFill>
                <a:effectLst>
                  <a:outerShdw dist="45791" dir="2021404" algn="ctr" rotWithShape="0">
                    <a:srgbClr val="9999FF">
                      <a:alpha val="74997"/>
                    </a:srgbClr>
                  </a:outerShdw>
                </a:effectLst>
                <a:latin typeface="Arial Black"/>
              </a:rPr>
              <a:t>Pierre Curie (NP)</a:t>
            </a:r>
            <a:endParaRPr lang="en-US" sz="3600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669900">
                  <a:alpha val="50195"/>
                </a:srgbClr>
              </a:solidFill>
              <a:effectLst>
                <a:outerShdw dist="45791" dir="2021404" algn="ctr" rotWithShape="0">
                  <a:srgbClr val="9999FF">
                    <a:alpha val="74997"/>
                  </a:srgbClr>
                </a:outerShdw>
              </a:effectLst>
              <a:latin typeface="Arial Black"/>
            </a:endParaRPr>
          </a:p>
        </p:txBody>
      </p:sp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3962400" y="2514600"/>
            <a:ext cx="413385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Jointly discovered that </a:t>
            </a:r>
          </a:p>
          <a:p>
            <a:pPr algn="ctr"/>
            <a:r>
              <a:rPr lang="en-US" sz="3600" kern="10">
                <a:ln w="95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atoms can sometimes </a:t>
            </a:r>
          </a:p>
          <a:p>
            <a:pPr algn="ctr"/>
            <a:r>
              <a:rPr lang="en-US" sz="3600" kern="10">
                <a:ln w="95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give off radioactivity</a:t>
            </a:r>
          </a:p>
        </p:txBody>
      </p:sp>
      <p:sp>
        <p:nvSpPr>
          <p:cNvPr id="8201" name="WordArt 9"/>
          <p:cNvSpPr>
            <a:spLocks noChangeArrowheads="1" noChangeShapeType="1" noTextEdit="1"/>
          </p:cNvSpPr>
          <p:nvPr/>
        </p:nvSpPr>
        <p:spPr bwMode="auto">
          <a:xfrm>
            <a:off x="304800" y="4572000"/>
            <a:ext cx="40005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Becquerel discovered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radiation in uranium</a:t>
            </a: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5257800" y="4572000"/>
            <a:ext cx="346710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Curies discovered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several radioactive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elements</a:t>
            </a:r>
          </a:p>
        </p:txBody>
      </p:sp>
      <p:sp>
        <p:nvSpPr>
          <p:cNvPr id="8203" name="WordArt 11"/>
          <p:cNvSpPr>
            <a:spLocks noChangeArrowheads="1" noChangeShapeType="1" noTextEdit="1"/>
          </p:cNvSpPr>
          <p:nvPr/>
        </p:nvSpPr>
        <p:spPr bwMode="auto">
          <a:xfrm>
            <a:off x="457200" y="4648200"/>
            <a:ext cx="82962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Radioactivity helped to prove the existence of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several subatomic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  <p:bldP spid="8201" grpId="0" animBg="1"/>
      <p:bldP spid="8201" grpId="1" animBg="1"/>
      <p:bldP spid="8202" grpId="0" animBg="1"/>
      <p:bldP spid="8202" grpId="1" animBg="1"/>
      <p:bldP spid="820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millikan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05200" y="2895600"/>
            <a:ext cx="3886200" cy="3740150"/>
          </a:xfrm>
          <a:noFill/>
        </p:spPr>
      </p:pic>
      <p:sp>
        <p:nvSpPr>
          <p:cNvPr id="27650" name="WordArt 7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50006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80"/>
                </a:solidFill>
                <a:latin typeface="Arial Black"/>
              </a:rPr>
              <a:t>Robert Millikan (NP)</a:t>
            </a:r>
          </a:p>
        </p:txBody>
      </p:sp>
      <p:sp>
        <p:nvSpPr>
          <p:cNvPr id="27651" name="WordArt 8"/>
          <p:cNvSpPr>
            <a:spLocks noChangeArrowheads="1" noChangeShapeType="1" noTextEdit="1"/>
          </p:cNvSpPr>
          <p:nvPr/>
        </p:nvSpPr>
        <p:spPr bwMode="auto">
          <a:xfrm>
            <a:off x="1066800" y="1371600"/>
            <a:ext cx="72390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1909  Discovered the mass </a:t>
            </a:r>
          </a:p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and charge of an electron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millikan_scheme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685800"/>
            <a:ext cx="7162800" cy="5892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 descr="MPj017773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600200"/>
            <a:ext cx="2743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WordArt 1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4572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80"/>
                </a:solidFill>
                <a:latin typeface="Arial Black"/>
              </a:rPr>
              <a:t>Robert Millikan</a:t>
            </a:r>
          </a:p>
        </p:txBody>
      </p:sp>
      <p:sp>
        <p:nvSpPr>
          <p:cNvPr id="11278" name="WordArt 14"/>
          <p:cNvSpPr>
            <a:spLocks noChangeArrowheads="1" noChangeShapeType="1" noTextEdit="1"/>
          </p:cNvSpPr>
          <p:nvPr/>
        </p:nvSpPr>
        <p:spPr bwMode="auto">
          <a:xfrm>
            <a:off x="304800" y="1828800"/>
            <a:ext cx="48006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Charge is NOT related </a:t>
            </a:r>
          </a:p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to the size of the particle</a:t>
            </a:r>
          </a:p>
        </p:txBody>
      </p:sp>
      <p:sp>
        <p:nvSpPr>
          <p:cNvPr id="11279" name="WordArt 15"/>
          <p:cNvSpPr>
            <a:spLocks noChangeArrowheads="1" noChangeShapeType="1" noTextEdit="1"/>
          </p:cNvSpPr>
          <p:nvPr/>
        </p:nvSpPr>
        <p:spPr bwMode="auto">
          <a:xfrm>
            <a:off x="304800" y="3962400"/>
            <a:ext cx="699135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Remember, dimes        </a:t>
            </a:r>
          </a:p>
          <a:p>
            <a:pPr algn="ctr"/>
            <a:r>
              <a:rPr lang="en-US" sz="3600" kern="10" spc="72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are worth more      </a:t>
            </a:r>
          </a:p>
          <a:p>
            <a:pPr algn="ctr"/>
            <a:r>
              <a:rPr lang="en-US" sz="3600" kern="10" spc="72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than pennies even </a:t>
            </a:r>
          </a:p>
          <a:p>
            <a:pPr algn="ctr"/>
            <a:r>
              <a:rPr lang="en-US" sz="3600" kern="10" spc="72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though they are smaller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 animBg="1"/>
      <p:bldP spid="1127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7200"/>
            <a:ext cx="9135834" cy="56323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914400" indent="-914400" algn="ctr">
              <a:buFontTx/>
              <a:buAutoNum type="arabicPeriod"/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All ___ is made of atoms.</a:t>
            </a:r>
          </a:p>
          <a:p>
            <a:pPr marL="914400" indent="-914400" algn="ctr">
              <a:buFontTx/>
              <a:buAutoNum type="arabicPeriod"/>
              <a:defRPr/>
            </a:pP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  <a:p>
            <a:pPr marL="914400" indent="-914400" algn="ctr">
              <a:buFontTx/>
              <a:buAutoNum type="arabicPeriod"/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All atoms of one element are the ___,</a:t>
            </a:r>
          </a:p>
          <a:p>
            <a:pPr algn="ctr"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atoms of different elements are ___.</a:t>
            </a:r>
          </a:p>
          <a:p>
            <a:pPr algn="ctr">
              <a:defRPr/>
            </a:pP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  <a:p>
            <a:pPr marL="742950" indent="-742950" algn="ctr">
              <a:buFontTx/>
              <a:buAutoNum type="arabicPeriod" startAt="3"/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Atoms cannot be ___ nor ___.</a:t>
            </a:r>
          </a:p>
          <a:p>
            <a:pPr marL="742950" indent="-742950" algn="ctr">
              <a:buFontTx/>
              <a:buAutoNum type="arabicPeriod" startAt="3"/>
              <a:defRPr/>
            </a:pP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  <a:p>
            <a:pPr marL="742950" indent="-742950" algn="ctr">
              <a:buFontTx/>
              <a:buAutoNum type="arabicPeriod" startAt="3"/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Atoms join to form ___.</a:t>
            </a:r>
          </a:p>
          <a:p>
            <a:pPr marL="742950" indent="-742950" algn="ctr">
              <a:buFontTx/>
              <a:buAutoNum type="arabicPeriod" startAt="3"/>
              <a:defRPr/>
            </a:pP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  <a:p>
            <a:pPr marL="742950" indent="-742950" algn="ctr">
              <a:buFontTx/>
              <a:buAutoNum type="arabicPeriod" startAt="3"/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Atoms can ___ to form new things.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er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3352800"/>
            <a:ext cx="2667000" cy="3238500"/>
          </a:xfrm>
          <a:noFill/>
        </p:spPr>
      </p:pic>
      <p:sp>
        <p:nvSpPr>
          <p:cNvPr id="31746" name="WordArt 7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6629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>
                      <a:alpha val="74997"/>
                    </a:srgbClr>
                  </a:outerShdw>
                </a:effectLst>
                <a:latin typeface="Impact"/>
              </a:rPr>
              <a:t>Ernest Rutherford (and others)</a:t>
            </a:r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914400" y="1524000"/>
            <a:ext cx="7467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5050"/>
                </a:solidFill>
                <a:latin typeface="Arial Black"/>
              </a:rPr>
              <a:t>1911  Discovered the proton </a:t>
            </a:r>
          </a:p>
          <a:p>
            <a:pPr algn="ctr"/>
            <a:r>
              <a:rPr lang="en-US" sz="3600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5050"/>
                </a:solidFill>
                <a:latin typeface="Arial Black"/>
              </a:rPr>
              <a:t>and the atomic nucleus </a:t>
            </a:r>
          </a:p>
        </p:txBody>
      </p:sp>
      <p:sp>
        <p:nvSpPr>
          <p:cNvPr id="15369" name="WordArt 9"/>
          <p:cNvSpPr>
            <a:spLocks noChangeArrowheads="1" noChangeShapeType="1" noTextEdit="1"/>
          </p:cNvSpPr>
          <p:nvPr/>
        </p:nvSpPr>
        <p:spPr bwMode="auto">
          <a:xfrm>
            <a:off x="3657600" y="3429000"/>
            <a:ext cx="44862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Protons are positive,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located in the nucleus</a:t>
            </a:r>
          </a:p>
        </p:txBody>
      </p:sp>
      <p:sp>
        <p:nvSpPr>
          <p:cNvPr id="15370" name="WordArt 10"/>
          <p:cNvSpPr>
            <a:spLocks noChangeArrowheads="1" noChangeShapeType="1" noTextEdit="1"/>
          </p:cNvSpPr>
          <p:nvPr/>
        </p:nvSpPr>
        <p:spPr bwMode="auto">
          <a:xfrm>
            <a:off x="4191000" y="5257800"/>
            <a:ext cx="38862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One of the heaviest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particles in an atom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69" grpId="0" animBg="1"/>
      <p:bldP spid="1537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Rutherford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838200"/>
            <a:ext cx="7467600" cy="5287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hadwi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57913" y="228600"/>
            <a:ext cx="2986087" cy="3352800"/>
          </a:xfrm>
          <a:noFill/>
        </p:spPr>
      </p:pic>
      <p:sp>
        <p:nvSpPr>
          <p:cNvPr id="33794" name="WordArt 7"/>
          <p:cNvSpPr>
            <a:spLocks noChangeArrowheads="1" noChangeShapeType="1" noTextEdit="1"/>
          </p:cNvSpPr>
          <p:nvPr/>
        </p:nvSpPr>
        <p:spPr bwMode="auto">
          <a:xfrm rot="-459039">
            <a:off x="-3175" y="355600"/>
            <a:ext cx="38862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1662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James Chadwick (NP)</a:t>
            </a:r>
          </a:p>
        </p:txBody>
      </p:sp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>
            <a:off x="0" y="2133600"/>
            <a:ext cx="60960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1932  Discovered the neutron by </a:t>
            </a:r>
          </a:p>
          <a:p>
            <a:pPr algn="ctr"/>
            <a:r>
              <a:rPr lang="en-US" sz="3600" kern="10" spc="72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comparing charges and </a:t>
            </a:r>
          </a:p>
          <a:p>
            <a:pPr algn="ctr"/>
            <a:r>
              <a:rPr lang="en-US" sz="3600" kern="10" spc="72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particles released during </a:t>
            </a:r>
          </a:p>
          <a:p>
            <a:pPr algn="ctr"/>
            <a:r>
              <a:rPr lang="en-US" sz="3600" kern="10" spc="72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nuclear reactions</a:t>
            </a:r>
          </a:p>
        </p:txBody>
      </p:sp>
      <p:sp>
        <p:nvSpPr>
          <p:cNvPr id="18441" name="WordArt 9"/>
          <p:cNvSpPr>
            <a:spLocks noChangeArrowheads="1" noChangeShapeType="1" noTextEdit="1"/>
          </p:cNvSpPr>
          <p:nvPr/>
        </p:nvSpPr>
        <p:spPr bwMode="auto">
          <a:xfrm>
            <a:off x="457200" y="2362200"/>
            <a:ext cx="20002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Neutron</a:t>
            </a:r>
          </a:p>
        </p:txBody>
      </p:sp>
      <p:sp>
        <p:nvSpPr>
          <p:cNvPr id="18442" name="WordArt 10"/>
          <p:cNvSpPr>
            <a:spLocks noChangeArrowheads="1" noChangeShapeType="1" noTextEdit="1"/>
          </p:cNvSpPr>
          <p:nvPr/>
        </p:nvSpPr>
        <p:spPr bwMode="auto">
          <a:xfrm>
            <a:off x="838200" y="4114800"/>
            <a:ext cx="587692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Accounted for the missing mass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inside of an atom</a:t>
            </a:r>
          </a:p>
        </p:txBody>
      </p:sp>
      <p:sp>
        <p:nvSpPr>
          <p:cNvPr id="18443" name="WordArt 11"/>
          <p:cNvSpPr>
            <a:spLocks noChangeArrowheads="1" noChangeShapeType="1" noTextEdit="1"/>
          </p:cNvSpPr>
          <p:nvPr/>
        </p:nvSpPr>
        <p:spPr bwMode="auto">
          <a:xfrm>
            <a:off x="914400" y="3200400"/>
            <a:ext cx="4781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Neutral particle, no charge</a:t>
            </a:r>
          </a:p>
        </p:txBody>
      </p:sp>
      <p:sp>
        <p:nvSpPr>
          <p:cNvPr id="18444" name="WordArt 12"/>
          <p:cNvSpPr>
            <a:spLocks noChangeArrowheads="1" noChangeShapeType="1" noTextEdit="1"/>
          </p:cNvSpPr>
          <p:nvPr/>
        </p:nvSpPr>
        <p:spPr bwMode="auto">
          <a:xfrm>
            <a:off x="838200" y="5562600"/>
            <a:ext cx="707707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One of the heaviest particles in an atom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  <p:bldP spid="18440" grpId="1" animBg="1"/>
      <p:bldP spid="18441" grpId="0" animBg="1"/>
      <p:bldP spid="18442" grpId="0" animBg="1"/>
      <p:bldP spid="18443" grpId="0" animBg="1"/>
      <p:bldP spid="1844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914400"/>
          <a:ext cx="8229600" cy="3362068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1369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Particle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Charge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Location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Relative mass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17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69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69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MCNA00119_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1194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WordArt 7"/>
          <p:cNvSpPr>
            <a:spLocks noChangeArrowheads="1" noChangeShapeType="1" noTextEdit="1"/>
          </p:cNvSpPr>
          <p:nvPr/>
        </p:nvSpPr>
        <p:spPr bwMode="auto">
          <a:xfrm>
            <a:off x="2057400" y="3124200"/>
            <a:ext cx="6019800" cy="13716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Atomic History</a:t>
            </a:r>
          </a:p>
        </p:txBody>
      </p:sp>
      <p:sp>
        <p:nvSpPr>
          <p:cNvPr id="17411" name="WordArt 8"/>
          <p:cNvSpPr>
            <a:spLocks noChangeArrowheads="1" noChangeShapeType="1" noTextEdit="1"/>
          </p:cNvSpPr>
          <p:nvPr/>
        </p:nvSpPr>
        <p:spPr bwMode="auto">
          <a:xfrm>
            <a:off x="2590800" y="4191000"/>
            <a:ext cx="48672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From the Beginning</a:t>
            </a:r>
          </a:p>
        </p:txBody>
      </p:sp>
      <p:sp>
        <p:nvSpPr>
          <p:cNvPr id="17412" name="WordArt 10"/>
          <p:cNvSpPr>
            <a:spLocks noChangeArrowheads="1" noChangeShapeType="1" noTextEdit="1"/>
          </p:cNvSpPr>
          <p:nvPr/>
        </p:nvSpPr>
        <p:spPr bwMode="auto">
          <a:xfrm>
            <a:off x="2819400" y="5029200"/>
            <a:ext cx="43148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To Modern Times</a:t>
            </a:r>
          </a:p>
        </p:txBody>
      </p:sp>
      <p:sp>
        <p:nvSpPr>
          <p:cNvPr id="2060" name="AutoShape 1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6019800"/>
            <a:ext cx="609600" cy="533400"/>
          </a:xfrm>
          <a:prstGeom prst="actionButtonForwardNex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1295400"/>
          <a:ext cx="8229599" cy="3826932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371600"/>
                <a:gridCol w="1371600"/>
                <a:gridCol w="990600"/>
                <a:gridCol w="762000"/>
                <a:gridCol w="990600"/>
                <a:gridCol w="1371600"/>
                <a:gridCol w="1371599"/>
              </a:tblGrid>
              <a:tr h="956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Element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Nuclide Symbol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P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E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N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Atomic Number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Atomic Mass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673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19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39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673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24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27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673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Ag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50FF2A"/>
                          </a:solidFill>
                        </a:rPr>
                        <a:t>109</a:t>
                      </a:r>
                      <a:endParaRPr lang="en-US" sz="2400" dirty="0">
                        <a:solidFill>
                          <a:srgbClr val="50FF2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meitn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400800" y="3200400"/>
            <a:ext cx="2543175" cy="3441700"/>
          </a:xfrm>
          <a:noFill/>
        </p:spPr>
      </p:pic>
      <p:sp>
        <p:nvSpPr>
          <p:cNvPr id="34818" name="WordArt 7"/>
          <p:cNvSpPr>
            <a:spLocks noChangeArrowheads="1" noChangeShapeType="1" noTextEdit="1"/>
          </p:cNvSpPr>
          <p:nvPr/>
        </p:nvSpPr>
        <p:spPr bwMode="auto">
          <a:xfrm>
            <a:off x="5867400" y="228600"/>
            <a:ext cx="3124200" cy="9144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Lise Meitner</a:t>
            </a:r>
          </a:p>
        </p:txBody>
      </p:sp>
      <p:sp>
        <p:nvSpPr>
          <p:cNvPr id="34819" name="WordArt 8"/>
          <p:cNvSpPr>
            <a:spLocks noChangeArrowheads="1" noChangeShapeType="1" noTextEdit="1"/>
          </p:cNvSpPr>
          <p:nvPr/>
        </p:nvSpPr>
        <p:spPr bwMode="auto">
          <a:xfrm>
            <a:off x="6096000" y="1524000"/>
            <a:ext cx="2895600" cy="1143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Otto Hahn (NP)</a:t>
            </a:r>
          </a:p>
        </p:txBody>
      </p:sp>
      <p:sp>
        <p:nvSpPr>
          <p:cNvPr id="17417" name="WordArt 9"/>
          <p:cNvSpPr>
            <a:spLocks noChangeArrowheads="1" noChangeShapeType="1" noTextEdit="1"/>
          </p:cNvSpPr>
          <p:nvPr/>
        </p:nvSpPr>
        <p:spPr bwMode="auto">
          <a:xfrm>
            <a:off x="152400" y="1676400"/>
            <a:ext cx="5453063" cy="2008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1938  Meitner proved nuclear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fission (splitting an atom apart)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was possible, Hahn performed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the experiment</a:t>
            </a:r>
          </a:p>
        </p:txBody>
      </p:sp>
      <p:sp>
        <p:nvSpPr>
          <p:cNvPr id="17418" name="WordArt 10"/>
          <p:cNvSpPr>
            <a:spLocks noChangeArrowheads="1" noChangeShapeType="1" noTextEdit="1"/>
          </p:cNvSpPr>
          <p:nvPr/>
        </p:nvSpPr>
        <p:spPr bwMode="auto">
          <a:xfrm>
            <a:off x="381000" y="4267200"/>
            <a:ext cx="563880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8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Subatomic particles were witnessed </a:t>
            </a:r>
          </a:p>
          <a:p>
            <a:pPr algn="ctr"/>
            <a:r>
              <a:rPr lang="en-US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8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for the first time, reinforced </a:t>
            </a:r>
          </a:p>
          <a:p>
            <a:pPr algn="ctr"/>
            <a:r>
              <a:rPr lang="en-US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8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previous experiments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animBg="1"/>
      <p:bldP spid="174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762000"/>
            <a:ext cx="8001000" cy="452596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Write the discoveries of the following people on page 7.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Millikan</a:t>
            </a:r>
          </a:p>
          <a:p>
            <a:pPr>
              <a:defRPr/>
            </a:pPr>
            <a:r>
              <a:rPr lang="en-US" dirty="0" smtClean="0"/>
              <a:t>Rutherford</a:t>
            </a:r>
          </a:p>
          <a:p>
            <a:pPr>
              <a:defRPr/>
            </a:pPr>
            <a:r>
              <a:rPr lang="en-US" dirty="0" smtClean="0"/>
              <a:t>Chadwick</a:t>
            </a:r>
          </a:p>
          <a:p>
            <a:pPr>
              <a:defRPr/>
            </a:pPr>
            <a:r>
              <a:rPr lang="en-US" dirty="0" smtClean="0"/>
              <a:t>Thomson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>
            <a:alpha val="9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Periodic Table</a:t>
            </a:r>
          </a:p>
        </p:txBody>
      </p:sp>
      <p:pic>
        <p:nvPicPr>
          <p:cNvPr id="6" name="Picture 7" descr="isotop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25946"/>
          <a:stretch>
            <a:fillRect/>
          </a:stretch>
        </p:blipFill>
        <p:spPr>
          <a:xfrm>
            <a:off x="2667000" y="4953000"/>
            <a:ext cx="4495800" cy="1749425"/>
          </a:xfrm>
          <a:noFill/>
          <a:ln/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228600" y="1828800"/>
            <a:ext cx="84582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Sometimes atoms of the same element can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have different numbers of neutrons. 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These atoms are known as isotopes.</a:t>
            </a:r>
          </a:p>
        </p:txBody>
      </p:sp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>
            <a:off x="990600" y="1524000"/>
            <a:ext cx="64674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Examples of isotopes are:</a:t>
            </a:r>
          </a:p>
        </p:txBody>
      </p:sp>
      <p:sp>
        <p:nvSpPr>
          <p:cNvPr id="9" name="WordArt 11"/>
          <p:cNvSpPr>
            <a:spLocks noChangeArrowheads="1" noChangeShapeType="1" noTextEdit="1"/>
          </p:cNvSpPr>
          <p:nvPr/>
        </p:nvSpPr>
        <p:spPr bwMode="auto">
          <a:xfrm>
            <a:off x="0" y="2438400"/>
            <a:ext cx="85629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Carbon:  Carbon-12 found in the body</a:t>
            </a:r>
          </a:p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            Carbon-14  used in radiometric dating</a:t>
            </a:r>
          </a:p>
        </p:txBody>
      </p:sp>
      <p:sp>
        <p:nvSpPr>
          <p:cNvPr id="10" name="WordArt 12"/>
          <p:cNvSpPr>
            <a:spLocks noChangeArrowheads="1" noChangeShapeType="1" noTextEdit="1"/>
          </p:cNvSpPr>
          <p:nvPr/>
        </p:nvSpPr>
        <p:spPr bwMode="auto">
          <a:xfrm>
            <a:off x="0" y="3581400"/>
            <a:ext cx="830580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FF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Hydrogen:  Hydrogen-1 (Protium)  found in sun</a:t>
            </a:r>
          </a:p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FF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             Hydrogen-2 (Deuterium)  solvent</a:t>
            </a:r>
          </a:p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FF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                Hydrogen-3  (Tritium)  found in sea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Periodic Table</a:t>
            </a:r>
          </a:p>
        </p:txBody>
      </p:sp>
      <p:pic>
        <p:nvPicPr>
          <p:cNvPr id="6" name="Picture 4" descr="radmage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248400" y="1600200"/>
            <a:ext cx="1447800" cy="1336675"/>
          </a:xfrm>
          <a:noFill/>
          <a:ln/>
        </p:spPr>
      </p:pic>
      <p:pic>
        <p:nvPicPr>
          <p:cNvPr id="7" name="Picture 6" descr="ba_iodine1"/>
          <p:cNvPicPr>
            <a:picLocks noChangeAspect="1" noChangeArrowheads="1"/>
          </p:cNvPicPr>
          <p:nvPr/>
        </p:nvPicPr>
        <p:blipFill>
          <a:blip r:embed="rId3"/>
          <a:srcRect l="15517" r="32587"/>
          <a:stretch>
            <a:fillRect/>
          </a:stretch>
        </p:blipFill>
        <p:spPr>
          <a:xfrm>
            <a:off x="5181600" y="3200400"/>
            <a:ext cx="3048000" cy="3276600"/>
          </a:xfrm>
          <a:prstGeom prst="rect">
            <a:avLst/>
          </a:prstGeom>
          <a:noFill/>
          <a:ln/>
        </p:spPr>
      </p:pic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533400" y="1295400"/>
            <a:ext cx="42672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Iodine-131 is a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radioactive isotope that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is released during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nuclear accidents.  It is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absorbed by the body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through the thyroid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gland in the base of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your neck.</a:t>
            </a: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304800" y="1828800"/>
            <a:ext cx="4371975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KI pills give the thyroid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extra iodine to absorb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so it cannot absorb the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radioactive iodine.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" y="661497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Atomic Mass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	- The mass of an atom expressed relative to C-12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Actual mass of C-12 is 1.9927 X 10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­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-23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 grams – not convenient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Relative mass = 12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amu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Example: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Person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 		</a:t>
            </a: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Actual Weight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		</a:t>
            </a: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Relative Weight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   1				100 lbs			8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amu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   2				150 lbs			12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amu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   3				200 lbs			16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amu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	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-better number (not as small) but still not useful since we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charset="-128"/>
              </a:rPr>
              <a:t> can’t use just 1 atom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695777" cy="769441"/>
          </a:xfrm>
          <a:prstGeom prst="rect">
            <a:avLst/>
          </a:prstGeom>
          <a:solidFill>
            <a:srgbClr val="008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Average Weighted Atomic Mass</a:t>
            </a:r>
            <a:endParaRPr lang="en-US" sz="4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1397000"/>
          <a:ext cx="7772400" cy="1727199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590800"/>
                <a:gridCol w="2590800"/>
                <a:gridCol w="2590800"/>
              </a:tblGrid>
              <a:tr h="575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030A0"/>
                          </a:solidFill>
                        </a:rPr>
                        <a:t>Isotope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030A0"/>
                          </a:solidFill>
                        </a:rPr>
                        <a:t>Percentage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030A0"/>
                          </a:solidFill>
                        </a:rPr>
                        <a:t>Mass of Isotope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030A0"/>
                          </a:solidFill>
                        </a:rPr>
                        <a:t>Cu-63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030A0"/>
                          </a:solidFill>
                        </a:rPr>
                        <a:t>69.17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030A0"/>
                          </a:solidFill>
                        </a:rPr>
                        <a:t>62.929599 </a:t>
                      </a:r>
                      <a:r>
                        <a:rPr lang="en-US" sz="2400" dirty="0" err="1" smtClean="0">
                          <a:solidFill>
                            <a:srgbClr val="7030A0"/>
                          </a:solidFill>
                        </a:rPr>
                        <a:t>amu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73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030A0"/>
                          </a:solidFill>
                        </a:rPr>
                        <a:t>Cu-65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030A0"/>
                          </a:solidFill>
                        </a:rPr>
                        <a:t>30.83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7030A0"/>
                          </a:solidFill>
                        </a:rPr>
                        <a:t>64.927793 </a:t>
                      </a:r>
                      <a:r>
                        <a:rPr lang="en-US" sz="2400" dirty="0" err="1" smtClean="0">
                          <a:solidFill>
                            <a:srgbClr val="7030A0"/>
                          </a:solidFill>
                        </a:rPr>
                        <a:t>amu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US" dirty="0" smtClean="0"/>
              <a:t>What is the average weighted atomic mass of sodium?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19193"/>
            <a:ext cx="9144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Avogadro’s Number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- 6.022 x 10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-The number of atoms contained in the gram atomic mass of an element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-more useful but ugly number again (too large)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http://t1.gstatic.com/images?q=tbn:ANd9GcRWGSoNxXw-yXJw_sfhvrl6kQa6cd4MhqZ4fV39q9yFBJQZ5Bg3uHdDMEY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667000"/>
            <a:ext cx="1574800" cy="1066800"/>
          </a:xfrm>
          <a:prstGeom prst="rect">
            <a:avLst/>
          </a:prstGeom>
          <a:noFill/>
        </p:spPr>
      </p:pic>
      <p:pic>
        <p:nvPicPr>
          <p:cNvPr id="53250" name="Picture 2" descr="http://upload.wikimedia.org/wikipedia/commons/thumb/8/80/Close-up_of_mole.jpg/220px-Close-up_of_mol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1752600"/>
            <a:ext cx="2095500" cy="157162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" y="685800"/>
            <a:ext cx="7848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eaLnBrk="0" hangingPunct="0"/>
            <a:r>
              <a:rPr lang="en-US" sz="2400" b="1" u="sng" dirty="0" smtClean="0">
                <a:ea typeface="Times New Roman" pitchFamily="18" charset="0"/>
              </a:rPr>
              <a:t>Mole</a:t>
            </a:r>
            <a:endParaRPr lang="en-US" sz="2400" dirty="0" smtClean="0"/>
          </a:p>
          <a:p>
            <a:pPr lvl="0" indent="457200" eaLnBrk="0" hangingPunct="0"/>
            <a:r>
              <a:rPr lang="en-US" sz="2400" dirty="0" smtClean="0">
                <a:ea typeface="Times New Roman" pitchFamily="18" charset="0"/>
              </a:rPr>
              <a:t>- The amount of substance containing Avogadro’s number of particles</a:t>
            </a:r>
            <a:endParaRPr lang="en-US" sz="2400" dirty="0" smtClean="0"/>
          </a:p>
          <a:p>
            <a:pPr lvl="0" indent="457200" eaLnBrk="0" hangingPunct="0"/>
            <a:r>
              <a:rPr lang="en-US" sz="2400" i="1" dirty="0" smtClean="0">
                <a:ea typeface="Times New Roman" pitchFamily="18" charset="0"/>
              </a:rPr>
              <a:t>-solves the problem – useful quantity of substance without ugly </a:t>
            </a:r>
            <a:r>
              <a:rPr lang="en-US" sz="2400" i="1" dirty="0" smtClean="0">
                <a:ea typeface="Times New Roman" pitchFamily="18" charset="0"/>
              </a:rPr>
              <a:t>number</a:t>
            </a:r>
          </a:p>
          <a:p>
            <a:pPr lvl="0" indent="457200" eaLnBrk="0" hangingPunct="0"/>
            <a:endParaRPr lang="en-US" sz="2400" i="1" dirty="0" smtClean="0"/>
          </a:p>
          <a:p>
            <a:pPr lvl="0" indent="457200" eaLnBrk="0" hangingPunct="0"/>
            <a:endParaRPr lang="en-US" sz="2400" dirty="0" smtClean="0"/>
          </a:p>
          <a:p>
            <a:pPr lvl="0" indent="457200" eaLnBrk="0" hangingPunct="0"/>
            <a:r>
              <a:rPr lang="en-US" sz="2400" dirty="0" smtClean="0">
                <a:ea typeface="Times New Roman" pitchFamily="18" charset="0"/>
              </a:rPr>
              <a:t> 	</a:t>
            </a:r>
            <a:r>
              <a:rPr lang="en-US" sz="2400" b="1" u="sng" dirty="0" smtClean="0">
                <a:ea typeface="Times New Roman" pitchFamily="18" charset="0"/>
              </a:rPr>
              <a:t>  </a:t>
            </a:r>
            <a:r>
              <a:rPr lang="en-US" sz="2400" b="1" u="sng" dirty="0" smtClean="0">
                <a:ea typeface="Times New Roman" pitchFamily="18" charset="0"/>
              </a:rPr>
              <a:t>  1 </a:t>
            </a:r>
            <a:r>
              <a:rPr lang="en-US" sz="2400" b="1" u="sng" dirty="0" smtClean="0">
                <a:ea typeface="Times New Roman" pitchFamily="18" charset="0"/>
              </a:rPr>
              <a:t>mole = 6.022 x 10</a:t>
            </a:r>
            <a:r>
              <a:rPr lang="en-US" sz="2400" b="1" u="sng" baseline="30000" dirty="0" smtClean="0">
                <a:ea typeface="Times New Roman" pitchFamily="18" charset="0"/>
              </a:rPr>
              <a:t>23</a:t>
            </a:r>
            <a:r>
              <a:rPr lang="en-US" sz="2400" b="1" u="sng" dirty="0" smtClean="0">
                <a:ea typeface="Times New Roman" pitchFamily="18" charset="0"/>
              </a:rPr>
              <a:t> = Atomic Mass (g)</a:t>
            </a:r>
            <a:endParaRPr lang="en-US" sz="2400" dirty="0" smtClean="0"/>
          </a:p>
          <a:p>
            <a:pPr lvl="0" indent="457200" eaLnBrk="0" hangingPunct="0"/>
            <a:endParaRPr lang="en-US" sz="2400" dirty="0" smtClean="0">
              <a:ea typeface="Times New Roman" pitchFamily="18" charset="0"/>
            </a:endParaRPr>
          </a:p>
          <a:p>
            <a:pPr lvl="0" indent="457200" eaLnBrk="0" hangingPunct="0"/>
            <a:r>
              <a:rPr lang="en-US" sz="2400" dirty="0" smtClean="0">
                <a:ea typeface="Times New Roman" pitchFamily="18" charset="0"/>
              </a:rPr>
              <a:t>Ex 1</a:t>
            </a:r>
            <a:r>
              <a:rPr lang="en-US" sz="2400" dirty="0" smtClean="0">
                <a:ea typeface="Times New Roman" pitchFamily="18" charset="0"/>
              </a:rPr>
              <a:t>.  How many moles are in 24.7 g of n</a:t>
            </a:r>
            <a:r>
              <a:rPr lang="en-US" sz="2400" dirty="0" smtClean="0">
                <a:ea typeface="Times New Roman" pitchFamily="18" charset="0"/>
              </a:rPr>
              <a:t>itrogen</a:t>
            </a:r>
          </a:p>
          <a:p>
            <a:pPr lvl="0" indent="457200" eaLnBrk="0" hangingPunct="0"/>
            <a:endParaRPr lang="en-US" sz="2400" dirty="0" smtClean="0"/>
          </a:p>
          <a:p>
            <a:pPr lvl="0" indent="457200" eaLnBrk="0" hangingPunct="0"/>
            <a:r>
              <a:rPr lang="en-US" sz="2400" dirty="0" smtClean="0">
                <a:ea typeface="Times New Roman" pitchFamily="18" charset="0"/>
              </a:rPr>
              <a:t>Ex 2</a:t>
            </a:r>
            <a:r>
              <a:rPr lang="en-US" sz="2400" dirty="0" smtClean="0">
                <a:ea typeface="Times New Roman" pitchFamily="18" charset="0"/>
              </a:rPr>
              <a:t>.  How many atoms are in 2.1 moles of c</a:t>
            </a:r>
            <a:r>
              <a:rPr lang="en-US" sz="2400" dirty="0" smtClean="0">
                <a:ea typeface="Times New Roman" pitchFamily="18" charset="0"/>
              </a:rPr>
              <a:t>arbon</a:t>
            </a:r>
          </a:p>
          <a:p>
            <a:pPr lvl="0" indent="457200" eaLnBrk="0" hangingPunct="0"/>
            <a:endParaRPr lang="en-US" sz="2400" dirty="0" smtClean="0"/>
          </a:p>
          <a:p>
            <a:pPr lvl="0" indent="457200" eaLnBrk="0" hangingPunct="0"/>
            <a:r>
              <a:rPr lang="en-US" sz="2400" dirty="0" smtClean="0">
                <a:ea typeface="Times New Roman" pitchFamily="18" charset="0"/>
              </a:rPr>
              <a:t>Ex 3.  </a:t>
            </a:r>
            <a:r>
              <a:rPr lang="en-US" sz="2400" dirty="0" smtClean="0">
                <a:ea typeface="Times New Roman" pitchFamily="18" charset="0"/>
              </a:rPr>
              <a:t>Determine the mass of 2.41 X 10</a:t>
            </a:r>
            <a:r>
              <a:rPr lang="en-US" sz="2400" baseline="30000" dirty="0" smtClean="0">
                <a:ea typeface="Times New Roman" pitchFamily="18" charset="0"/>
                <a:cs typeface="Times New Roman" pitchFamily="18" charset="0"/>
              </a:rPr>
              <a:t>24</a:t>
            </a: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 atoms of </a:t>
            </a: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          </a:t>
            </a:r>
          </a:p>
          <a:p>
            <a:pPr lvl="0" indent="457200" eaLnBrk="0" hangingPunct="0"/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                magnesium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267200"/>
            <a:ext cx="7162800" cy="1858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3600" smtClean="0">
                <a:cs typeface="+mn-cs"/>
              </a:rPr>
              <a:t>Problem:  What happens when a bird made of air lands on a tree made of earth?</a:t>
            </a:r>
          </a:p>
        </p:txBody>
      </p:sp>
      <p:pic>
        <p:nvPicPr>
          <p:cNvPr id="3076" name="Picture 4" descr="MCj0324158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108825" y="3657600"/>
            <a:ext cx="1908175" cy="2820988"/>
          </a:xfrm>
          <a:noFill/>
        </p:spPr>
      </p:pic>
      <p:sp>
        <p:nvSpPr>
          <p:cNvPr id="18435" name="WordArt 6"/>
          <p:cNvSpPr>
            <a:spLocks noChangeArrowheads="1" noChangeShapeType="1" noTextEdit="1"/>
          </p:cNvSpPr>
          <p:nvPr/>
        </p:nvSpPr>
        <p:spPr bwMode="auto">
          <a:xfrm>
            <a:off x="533400" y="457200"/>
            <a:ext cx="17716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Arial Black"/>
              </a:rPr>
              <a:t>Greeks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1828800" y="1371600"/>
            <a:ext cx="21431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3399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Aristotle</a:t>
            </a: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228600" y="2209800"/>
            <a:ext cx="564832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Four Element Theory of Matter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533400" y="3048000"/>
            <a:ext cx="81819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All matter is made of earth, air, water, or fire.</a:t>
            </a:r>
          </a:p>
        </p:txBody>
      </p:sp>
      <p:pic>
        <p:nvPicPr>
          <p:cNvPr id="3083" name="Picture 11" descr="Aristotle_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705600" y="0"/>
            <a:ext cx="2154238" cy="2797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3079" grpId="0" animBg="1"/>
      <p:bldP spid="3080" grpId="0" animBg="1"/>
      <p:bldP spid="308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533400"/>
            <a:ext cx="7696200" cy="452596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Which type of radiation can penetrate the body- long wavelength or short wavelength?  Write your answer on page 11 top margin.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photoelectric_effec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07100" y="762000"/>
            <a:ext cx="3136900" cy="4419600"/>
          </a:xfrm>
          <a:noFill/>
        </p:spPr>
      </p:pic>
      <p:pic>
        <p:nvPicPr>
          <p:cNvPr id="19462" name="Picture 6" descr="Planck_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582738" cy="2514600"/>
          </a:xfrm>
          <a:noFill/>
        </p:spPr>
      </p:pic>
      <p:sp>
        <p:nvSpPr>
          <p:cNvPr id="37891" name="WordArt 9"/>
          <p:cNvSpPr>
            <a:spLocks noChangeArrowheads="1" noChangeShapeType="1" noTextEdit="1"/>
          </p:cNvSpPr>
          <p:nvPr/>
        </p:nvSpPr>
        <p:spPr bwMode="auto">
          <a:xfrm>
            <a:off x="762000" y="5486400"/>
            <a:ext cx="7239000" cy="10636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Quantum Mechanics</a:t>
            </a:r>
          </a:p>
        </p:txBody>
      </p:sp>
      <p:sp>
        <p:nvSpPr>
          <p:cNvPr id="37892" name="WordArt 10"/>
          <p:cNvSpPr>
            <a:spLocks noChangeArrowheads="1" noChangeShapeType="1" noTextEdit="1"/>
          </p:cNvSpPr>
          <p:nvPr/>
        </p:nvSpPr>
        <p:spPr bwMode="auto">
          <a:xfrm>
            <a:off x="2057400" y="228600"/>
            <a:ext cx="2895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 Black"/>
              </a:rPr>
              <a:t>Max Planck</a:t>
            </a:r>
          </a:p>
        </p:txBody>
      </p:sp>
      <p:sp>
        <p:nvSpPr>
          <p:cNvPr id="37893" name="WordArt 12"/>
          <p:cNvSpPr>
            <a:spLocks noChangeArrowheads="1" noChangeShapeType="1" noTextEdit="1"/>
          </p:cNvSpPr>
          <p:nvPr/>
        </p:nvSpPr>
        <p:spPr bwMode="auto">
          <a:xfrm>
            <a:off x="1447800" y="1828800"/>
            <a:ext cx="4419600" cy="314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1900  discovered the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photoelectric effect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which stated that matter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can give off energy in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the form of photons to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produce colors of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youngwh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0" y="1066800"/>
            <a:ext cx="3084513" cy="4554538"/>
          </a:xfrm>
          <a:noFill/>
        </p:spPr>
      </p:pic>
      <p:sp>
        <p:nvSpPr>
          <p:cNvPr id="38914" name="WordArt 7"/>
          <p:cNvSpPr>
            <a:spLocks noChangeArrowheads="1" noChangeShapeType="1" noTextEdit="1"/>
          </p:cNvSpPr>
          <p:nvPr/>
        </p:nvSpPr>
        <p:spPr bwMode="auto">
          <a:xfrm>
            <a:off x="762000" y="5486400"/>
            <a:ext cx="7239000" cy="10636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Quantum Mechanics</a:t>
            </a:r>
          </a:p>
        </p:txBody>
      </p:sp>
      <p:sp>
        <p:nvSpPr>
          <p:cNvPr id="38915" name="WordArt 8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476250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Werner Heisenberg</a:t>
            </a:r>
          </a:p>
        </p:txBody>
      </p:sp>
      <p:sp>
        <p:nvSpPr>
          <p:cNvPr id="38916" name="WordArt 9"/>
          <p:cNvSpPr>
            <a:spLocks noChangeArrowheads="1" noChangeShapeType="1" noTextEdit="1"/>
          </p:cNvSpPr>
          <p:nvPr/>
        </p:nvSpPr>
        <p:spPr bwMode="auto">
          <a:xfrm>
            <a:off x="304800" y="1482725"/>
            <a:ext cx="50292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1927  Formulated the </a:t>
            </a:r>
          </a:p>
          <a:p>
            <a:pPr algn="ctr"/>
            <a:r>
              <a:rPr lang="en-US" sz="3600" kern="10" spc="72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Uncertainty Principle which </a:t>
            </a:r>
          </a:p>
          <a:p>
            <a:pPr algn="ctr"/>
            <a:r>
              <a:rPr lang="en-US" sz="3600" kern="10" spc="72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states that it is impossible to </a:t>
            </a:r>
          </a:p>
          <a:p>
            <a:pPr algn="ctr"/>
            <a:r>
              <a:rPr lang="en-US" sz="3600" kern="10" spc="72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know both the speed and </a:t>
            </a:r>
          </a:p>
          <a:p>
            <a:pPr algn="ctr"/>
            <a:r>
              <a:rPr lang="en-US" sz="3600" kern="10" spc="72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location of an electron at the </a:t>
            </a:r>
          </a:p>
          <a:p>
            <a:pPr algn="ctr"/>
            <a:r>
              <a:rPr lang="en-US" sz="3600" kern="10" spc="72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same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MCj0290936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295400" y="3352800"/>
            <a:ext cx="1681163" cy="1441450"/>
          </a:xfrm>
          <a:noFill/>
        </p:spPr>
      </p:pic>
      <p:sp>
        <p:nvSpPr>
          <p:cNvPr id="39938" name="WordArt 8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52578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Werner Heisenberg and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Erwin Schrodinger had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an argument over the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uncertainty principle.</a:t>
            </a:r>
          </a:p>
        </p:txBody>
      </p:sp>
      <p:sp>
        <p:nvSpPr>
          <p:cNvPr id="44041" name="WordArt 9"/>
          <p:cNvSpPr>
            <a:spLocks noChangeArrowheads="1" noChangeShapeType="1" noTextEdit="1"/>
          </p:cNvSpPr>
          <p:nvPr/>
        </p:nvSpPr>
        <p:spPr bwMode="auto">
          <a:xfrm>
            <a:off x="4114800" y="3657600"/>
            <a:ext cx="3733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Schrodinger's Cat</a:t>
            </a:r>
          </a:p>
        </p:txBody>
      </p:sp>
      <p:sp>
        <p:nvSpPr>
          <p:cNvPr id="44043" name="WordArt 11"/>
          <p:cNvSpPr>
            <a:spLocks noChangeArrowheads="1" noChangeShapeType="1" noTextEdit="1"/>
          </p:cNvSpPr>
          <p:nvPr/>
        </p:nvSpPr>
        <p:spPr bwMode="auto">
          <a:xfrm>
            <a:off x="228600" y="5029200"/>
            <a:ext cx="6629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The cat inside the box is both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alive and dead at the same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1" grpId="0" animBg="1"/>
      <p:bldP spid="4404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304800"/>
            <a:ext cx="7543800" cy="452596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If I had a compound containing both K and Cu, what color(s) would I see if I put the compound in a flame?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Bohr_Niels_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981200" y="2667000"/>
            <a:ext cx="1873250" cy="2643188"/>
          </a:xfrm>
          <a:noFill/>
        </p:spPr>
      </p:pic>
      <p:pic>
        <p:nvPicPr>
          <p:cNvPr id="21510" name="Picture 6" descr="MCj0278996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495800" y="2906713"/>
            <a:ext cx="2062163" cy="1958975"/>
          </a:xfrm>
          <a:noFill/>
        </p:spPr>
      </p:pic>
      <p:sp>
        <p:nvSpPr>
          <p:cNvPr id="41987" name="WordArt 9"/>
          <p:cNvSpPr>
            <a:spLocks noChangeArrowheads="1" noChangeShapeType="1" noTextEdit="1"/>
          </p:cNvSpPr>
          <p:nvPr/>
        </p:nvSpPr>
        <p:spPr bwMode="auto">
          <a:xfrm>
            <a:off x="762000" y="5486400"/>
            <a:ext cx="7239000" cy="10636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Quantum Mechanics</a:t>
            </a:r>
          </a:p>
        </p:txBody>
      </p:sp>
      <p:sp>
        <p:nvSpPr>
          <p:cNvPr id="41988" name="WordArt 10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3362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6699"/>
                </a:solidFill>
                <a:effectLst>
                  <a:outerShdw dist="35921" dir="2700000" algn="ctr" rotWithShape="0">
                    <a:srgbClr val="990000">
                      <a:alpha val="74997"/>
                    </a:srgbClr>
                  </a:outerShdw>
                </a:effectLst>
                <a:latin typeface="Impact"/>
              </a:rPr>
              <a:t>Niels Bohr (NP)</a:t>
            </a:r>
          </a:p>
        </p:txBody>
      </p:sp>
      <p:sp>
        <p:nvSpPr>
          <p:cNvPr id="41989" name="WordArt 11"/>
          <p:cNvSpPr>
            <a:spLocks noChangeArrowheads="1" noChangeShapeType="1" noTextEdit="1"/>
          </p:cNvSpPr>
          <p:nvPr/>
        </p:nvSpPr>
        <p:spPr bwMode="auto">
          <a:xfrm>
            <a:off x="1219200" y="1371600"/>
            <a:ext cx="67056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1914  Placed electrons in definite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positions around the nucleus</a:t>
            </a:r>
          </a:p>
        </p:txBody>
      </p:sp>
      <p:sp>
        <p:nvSpPr>
          <p:cNvPr id="41990" name="WordArt 12"/>
          <p:cNvSpPr>
            <a:spLocks noChangeArrowheads="1" noChangeShapeType="1" noTextEdit="1"/>
          </p:cNvSpPr>
          <p:nvPr/>
        </p:nvSpPr>
        <p:spPr bwMode="auto">
          <a:xfrm>
            <a:off x="6781800" y="3276600"/>
            <a:ext cx="2219325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E2251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Called the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E2251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rings "orbits"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Schrodinger_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943600" y="1371600"/>
            <a:ext cx="2933700" cy="4140200"/>
          </a:xfrm>
          <a:noFill/>
        </p:spPr>
      </p:pic>
      <p:sp>
        <p:nvSpPr>
          <p:cNvPr id="43010" name="WordArt 7"/>
          <p:cNvSpPr>
            <a:spLocks noChangeArrowheads="1" noChangeShapeType="1" noTextEdit="1"/>
          </p:cNvSpPr>
          <p:nvPr/>
        </p:nvSpPr>
        <p:spPr bwMode="auto">
          <a:xfrm>
            <a:off x="762000" y="5486400"/>
            <a:ext cx="7239000" cy="10636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Quantum Mechanics</a:t>
            </a:r>
          </a:p>
        </p:txBody>
      </p:sp>
      <p:sp>
        <p:nvSpPr>
          <p:cNvPr id="43011" name="WordArt 8"/>
          <p:cNvSpPr>
            <a:spLocks noChangeArrowheads="1" noChangeShapeType="1" noTextEdit="1"/>
          </p:cNvSpPr>
          <p:nvPr/>
        </p:nvSpPr>
        <p:spPr bwMode="auto">
          <a:xfrm>
            <a:off x="4267200" y="457200"/>
            <a:ext cx="4591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Erwin Schrodinger</a:t>
            </a:r>
          </a:p>
        </p:txBody>
      </p:sp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>
            <a:off x="381000" y="1371600"/>
            <a:ext cx="51816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666633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1926  Discovered the math </a:t>
            </a:r>
          </a:p>
          <a:p>
            <a:pPr algn="ctr"/>
            <a:r>
              <a:rPr lang="en-US" sz="3600" kern="10" spc="72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666633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equation that accounts for the </a:t>
            </a:r>
          </a:p>
          <a:p>
            <a:pPr algn="ctr"/>
            <a:r>
              <a:rPr lang="en-US" sz="3600" kern="10" spc="72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666633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extra frequencies of </a:t>
            </a:r>
          </a:p>
          <a:p>
            <a:pPr algn="ctr"/>
            <a:r>
              <a:rPr lang="en-US" sz="3600" kern="10" spc="72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666633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light given off by matter</a:t>
            </a:r>
          </a:p>
        </p:txBody>
      </p:sp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1371600" y="4495800"/>
            <a:ext cx="435292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CC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Led to a new model of</a:t>
            </a:r>
          </a:p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CC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the atom with sublevels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 animBg="1"/>
      <p:bldP spid="2253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WordArt 4"/>
          <p:cNvSpPr>
            <a:spLocks noChangeArrowheads="1" noChangeShapeType="1" noTextEdit="1"/>
          </p:cNvSpPr>
          <p:nvPr/>
        </p:nvSpPr>
        <p:spPr bwMode="auto">
          <a:xfrm>
            <a:off x="914400" y="457200"/>
            <a:ext cx="69723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Quantum Model of the Atom</a:t>
            </a:r>
          </a:p>
        </p:txBody>
      </p:sp>
      <p:pic>
        <p:nvPicPr>
          <p:cNvPr id="50181" name="Picture 5" descr="s orbital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895600" y="1981200"/>
            <a:ext cx="3200400" cy="3200400"/>
          </a:xfrm>
          <a:noFill/>
        </p:spPr>
      </p:pic>
      <p:sp>
        <p:nvSpPr>
          <p:cNvPr id="50183" name="Oval 7"/>
          <p:cNvSpPr>
            <a:spLocks noChangeArrowheads="1"/>
          </p:cNvSpPr>
          <p:nvPr/>
        </p:nvSpPr>
        <p:spPr bwMode="auto">
          <a:xfrm>
            <a:off x="4267200" y="34290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 flipV="1">
            <a:off x="4495800" y="25908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6308725" y="2322513"/>
            <a:ext cx="1009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ea typeface="ＭＳ Ｐゴシック" charset="0"/>
              </a:rPr>
              <a:t>Nucleus</a:t>
            </a:r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4800600" y="4419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6689725" y="4151313"/>
            <a:ext cx="163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ea typeface="ＭＳ Ｐゴシック" charset="0"/>
              </a:rPr>
              <a:t>Electron cloud</a:t>
            </a:r>
          </a:p>
        </p:txBody>
      </p:sp>
      <p:sp>
        <p:nvSpPr>
          <p:cNvPr id="44040" name="WordArt 12"/>
          <p:cNvSpPr>
            <a:spLocks noChangeArrowheads="1" noChangeShapeType="1" noTextEdit="1"/>
          </p:cNvSpPr>
          <p:nvPr/>
        </p:nvSpPr>
        <p:spPr bwMode="auto">
          <a:xfrm>
            <a:off x="0" y="2209800"/>
            <a:ext cx="379095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Electrons are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found in the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area of the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electron cloud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which is more dense.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al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52600"/>
            <a:ext cx="3124200" cy="4419600"/>
          </a:xfrm>
          <a:noFill/>
        </p:spPr>
      </p:pic>
      <p:sp>
        <p:nvSpPr>
          <p:cNvPr id="45058" name="WordArt 7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5543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latin typeface="Arial Black"/>
              </a:rPr>
              <a:t>Modern Developments</a:t>
            </a:r>
          </a:p>
        </p:txBody>
      </p:sp>
      <p:sp>
        <p:nvSpPr>
          <p:cNvPr id="23560" name="WordArt 8"/>
          <p:cNvSpPr>
            <a:spLocks noChangeArrowheads="1" noChangeShapeType="1" noTextEdit="1"/>
          </p:cNvSpPr>
          <p:nvPr/>
        </p:nvSpPr>
        <p:spPr bwMode="auto">
          <a:xfrm>
            <a:off x="3838575" y="1447800"/>
            <a:ext cx="5305425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Other sub-atomic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particles have been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discovered recently: 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meson, muon, neutrino,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positron, quarks</a:t>
            </a:r>
          </a:p>
        </p:txBody>
      </p:sp>
      <p:sp>
        <p:nvSpPr>
          <p:cNvPr id="23561" name="WordArt 9"/>
          <p:cNvSpPr>
            <a:spLocks noChangeArrowheads="1" noChangeShapeType="1" noTextEdit="1"/>
          </p:cNvSpPr>
          <p:nvPr/>
        </p:nvSpPr>
        <p:spPr bwMode="auto">
          <a:xfrm>
            <a:off x="4267200" y="4343400"/>
            <a:ext cx="4419600" cy="2314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It has also been discovered </a:t>
            </a:r>
          </a:p>
          <a:p>
            <a:pPr algn="ctr"/>
            <a:r>
              <a:rPr lang="en-US" sz="3600" kern="10"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that quarks combine to </a:t>
            </a:r>
          </a:p>
          <a:p>
            <a:pPr algn="ctr"/>
            <a:r>
              <a:rPr lang="en-US" sz="3600" kern="10"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form the larger sub-</a:t>
            </a:r>
          </a:p>
          <a:p>
            <a:pPr algn="ctr"/>
            <a:r>
              <a:rPr lang="en-US" sz="3600" kern="10"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atomic particles.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nimBg="1"/>
      <p:bldP spid="235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Democritus_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295400"/>
            <a:ext cx="2309813" cy="3124200"/>
          </a:xfrm>
          <a:noFill/>
        </p:spPr>
      </p:pic>
      <p:sp>
        <p:nvSpPr>
          <p:cNvPr id="19458" name="WordArt 9"/>
          <p:cNvSpPr>
            <a:spLocks noChangeArrowheads="1" noChangeShapeType="1" noTextEdit="1"/>
          </p:cNvSpPr>
          <p:nvPr/>
        </p:nvSpPr>
        <p:spPr bwMode="auto">
          <a:xfrm>
            <a:off x="2819400" y="381000"/>
            <a:ext cx="28956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3399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Democritus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895600" y="1524000"/>
            <a:ext cx="504825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66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Proposed that atoms existed</a:t>
            </a:r>
          </a:p>
        </p:txBody>
      </p:sp>
      <p:sp>
        <p:nvSpPr>
          <p:cNvPr id="4108" name="WordArt 12"/>
          <p:cNvSpPr>
            <a:spLocks noChangeArrowheads="1" noChangeShapeType="1" noTextEdit="1"/>
          </p:cNvSpPr>
          <p:nvPr/>
        </p:nvSpPr>
        <p:spPr bwMode="auto">
          <a:xfrm>
            <a:off x="2895600" y="2362200"/>
            <a:ext cx="3648075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Aristotle was wrong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2619375" y="3276600"/>
            <a:ext cx="6524625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Believed all matter was made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of the same materials but put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together in different shapes</a:t>
            </a:r>
          </a:p>
        </p:txBody>
      </p:sp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457200" y="5181600"/>
            <a:ext cx="600075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Called them "atomos," indivisible</a:t>
            </a:r>
          </a:p>
        </p:txBody>
      </p:sp>
      <p:sp>
        <p:nvSpPr>
          <p:cNvPr id="4111" name="WordArt 15"/>
          <p:cNvSpPr>
            <a:spLocks noChangeArrowheads="1" noChangeShapeType="1" noTextEdit="1"/>
          </p:cNvSpPr>
          <p:nvPr/>
        </p:nvSpPr>
        <p:spPr bwMode="auto">
          <a:xfrm>
            <a:off x="4343400" y="6019800"/>
            <a:ext cx="451485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66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People didn't believe him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nimBg="1"/>
      <p:bldP spid="4108" grpId="0" animBg="1"/>
      <p:bldP spid="4109" grpId="0" animBg="1"/>
      <p:bldP spid="4110" grpId="0" animBg="1"/>
      <p:bldP spid="41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alto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410200" y="2057400"/>
            <a:ext cx="3429000" cy="3208338"/>
          </a:xfrm>
          <a:noFill/>
        </p:spPr>
      </p:pic>
      <p:sp>
        <p:nvSpPr>
          <p:cNvPr id="20482" name="WordArt 6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2990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99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John Dalton</a:t>
            </a:r>
          </a:p>
        </p:txBody>
      </p:sp>
      <p:sp>
        <p:nvSpPr>
          <p:cNvPr id="20483" name="WordArt 7"/>
          <p:cNvSpPr>
            <a:spLocks noChangeArrowheads="1" noChangeShapeType="1" noTextEdit="1"/>
          </p:cNvSpPr>
          <p:nvPr/>
        </p:nvSpPr>
        <p:spPr bwMode="auto">
          <a:xfrm>
            <a:off x="1066800" y="1219200"/>
            <a:ext cx="76009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1803  Atomic Theory of Matter</a:t>
            </a: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228600" y="2057400"/>
            <a:ext cx="5105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All matter is made of atoms.</a:t>
            </a:r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>
            <a:off x="0" y="3124200"/>
            <a:ext cx="5257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Atoms of the same element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are exactly the same, atoms of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different elements are different.</a:t>
            </a:r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381000" y="6019800"/>
            <a:ext cx="75152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Atoms cannot be created nor destroyed.</a:t>
            </a: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>
            <a:off x="228600" y="2133600"/>
            <a:ext cx="36576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Atoms can join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to form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compounds.</a:t>
            </a:r>
          </a:p>
        </p:txBody>
      </p:sp>
      <p:sp>
        <p:nvSpPr>
          <p:cNvPr id="5132" name="WordArt 12"/>
          <p:cNvSpPr>
            <a:spLocks noChangeArrowheads="1" noChangeShapeType="1" noTextEdit="1"/>
          </p:cNvSpPr>
          <p:nvPr/>
        </p:nvSpPr>
        <p:spPr bwMode="auto">
          <a:xfrm>
            <a:off x="1371600" y="4267200"/>
            <a:ext cx="31242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Atoms can be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rearranged to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make new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substances.</a:t>
            </a:r>
          </a:p>
        </p:txBody>
      </p:sp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>
            <a:off x="5715000" y="5562600"/>
            <a:ext cx="29146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STILL IN USE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TODAY!!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/>
      <p:bldP spid="5128" grpId="1" animBg="1"/>
      <p:bldP spid="5129" grpId="0" animBg="1"/>
      <p:bldP spid="5129" grpId="1" animBg="1"/>
      <p:bldP spid="5130" grpId="0" animBg="1"/>
      <p:bldP spid="5130" grpId="1" animBg="1"/>
      <p:bldP spid="5131" grpId="0" animBg="1"/>
      <p:bldP spid="5132" grpId="0" animBg="1"/>
      <p:bldP spid="51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WordArt 4"/>
          <p:cNvSpPr>
            <a:spLocks noChangeArrowheads="1" noChangeShapeType="1" noTextEdit="1"/>
          </p:cNvSpPr>
          <p:nvPr/>
        </p:nvSpPr>
        <p:spPr bwMode="auto">
          <a:xfrm rot="-574654">
            <a:off x="228600" y="685800"/>
            <a:ext cx="46482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FF"/>
                </a:solidFill>
                <a:latin typeface="Arial Black"/>
              </a:rPr>
              <a:t>Law of Conservation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FF"/>
                </a:solidFill>
                <a:latin typeface="Arial Black"/>
              </a:rPr>
              <a:t> of Matter-</a:t>
            </a:r>
          </a:p>
        </p:txBody>
      </p:sp>
      <p:sp>
        <p:nvSpPr>
          <p:cNvPr id="52229" name="WordArt 5"/>
          <p:cNvSpPr>
            <a:spLocks noChangeArrowheads="1" noChangeShapeType="1" noTextEdit="1"/>
          </p:cNvSpPr>
          <p:nvPr/>
        </p:nvSpPr>
        <p:spPr bwMode="auto">
          <a:xfrm>
            <a:off x="4781550" y="1066800"/>
            <a:ext cx="4362450" cy="518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Matter cannot be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created nor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destroyed (the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amount of atoms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you start with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must equal the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amount at the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end.)</a:t>
            </a:r>
          </a:p>
        </p:txBody>
      </p:sp>
      <p:sp>
        <p:nvSpPr>
          <p:cNvPr id="52230" name="Oval 6"/>
          <p:cNvSpPr>
            <a:spLocks noChangeArrowheads="1"/>
          </p:cNvSpPr>
          <p:nvPr/>
        </p:nvSpPr>
        <p:spPr bwMode="auto">
          <a:xfrm>
            <a:off x="381000" y="35052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31" name="Oval 7"/>
          <p:cNvSpPr>
            <a:spLocks noChangeArrowheads="1"/>
          </p:cNvSpPr>
          <p:nvPr/>
        </p:nvSpPr>
        <p:spPr bwMode="auto">
          <a:xfrm>
            <a:off x="609600" y="3200400"/>
            <a:ext cx="4572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32" name="Oval 8"/>
          <p:cNvSpPr>
            <a:spLocks noChangeArrowheads="1"/>
          </p:cNvSpPr>
          <p:nvPr/>
        </p:nvSpPr>
        <p:spPr bwMode="auto">
          <a:xfrm>
            <a:off x="990600" y="35052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33" name="Oval 9"/>
          <p:cNvSpPr>
            <a:spLocks noChangeArrowheads="1"/>
          </p:cNvSpPr>
          <p:nvPr/>
        </p:nvSpPr>
        <p:spPr bwMode="auto">
          <a:xfrm>
            <a:off x="1676400" y="35052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34" name="Oval 10"/>
          <p:cNvSpPr>
            <a:spLocks noChangeArrowheads="1"/>
          </p:cNvSpPr>
          <p:nvPr/>
        </p:nvSpPr>
        <p:spPr bwMode="auto">
          <a:xfrm>
            <a:off x="1905000" y="3200400"/>
            <a:ext cx="4572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35" name="Oval 11"/>
          <p:cNvSpPr>
            <a:spLocks noChangeArrowheads="1"/>
          </p:cNvSpPr>
          <p:nvPr/>
        </p:nvSpPr>
        <p:spPr bwMode="auto">
          <a:xfrm>
            <a:off x="2286000" y="35052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36" name="WordArt 12"/>
          <p:cNvSpPr>
            <a:spLocks noChangeArrowheads="1" noChangeShapeType="1" noTextEdit="1"/>
          </p:cNvSpPr>
          <p:nvPr/>
        </p:nvSpPr>
        <p:spPr bwMode="auto">
          <a:xfrm>
            <a:off x="1219200" y="3124200"/>
            <a:ext cx="457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+</a:t>
            </a:r>
          </a:p>
        </p:txBody>
      </p:sp>
      <p:sp>
        <p:nvSpPr>
          <p:cNvPr id="52237" name="AutoShape 13"/>
          <p:cNvSpPr>
            <a:spLocks noChangeArrowheads="1"/>
          </p:cNvSpPr>
          <p:nvPr/>
        </p:nvSpPr>
        <p:spPr bwMode="auto">
          <a:xfrm>
            <a:off x="1219200" y="4114800"/>
            <a:ext cx="533400" cy="838200"/>
          </a:xfrm>
          <a:prstGeom prst="downArrow">
            <a:avLst>
              <a:gd name="adj1" fmla="val 50000"/>
              <a:gd name="adj2" fmla="val 39286"/>
            </a:avLst>
          </a:prstGeom>
          <a:solidFill>
            <a:srgbClr val="CC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38" name="Oval 14"/>
          <p:cNvSpPr>
            <a:spLocks noChangeArrowheads="1"/>
          </p:cNvSpPr>
          <p:nvPr/>
        </p:nvSpPr>
        <p:spPr bwMode="auto">
          <a:xfrm>
            <a:off x="304800" y="5410200"/>
            <a:ext cx="4572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39" name="Oval 15"/>
          <p:cNvSpPr>
            <a:spLocks noChangeArrowheads="1"/>
          </p:cNvSpPr>
          <p:nvPr/>
        </p:nvSpPr>
        <p:spPr bwMode="auto">
          <a:xfrm>
            <a:off x="762000" y="5410200"/>
            <a:ext cx="4572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40" name="Oval 16"/>
          <p:cNvSpPr>
            <a:spLocks noChangeArrowheads="1"/>
          </p:cNvSpPr>
          <p:nvPr/>
        </p:nvSpPr>
        <p:spPr bwMode="auto">
          <a:xfrm>
            <a:off x="2971800" y="54864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41" name="Oval 17"/>
          <p:cNvSpPr>
            <a:spLocks noChangeArrowheads="1"/>
          </p:cNvSpPr>
          <p:nvPr/>
        </p:nvSpPr>
        <p:spPr bwMode="auto">
          <a:xfrm>
            <a:off x="2667000" y="54864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42" name="Oval 18"/>
          <p:cNvSpPr>
            <a:spLocks noChangeArrowheads="1"/>
          </p:cNvSpPr>
          <p:nvPr/>
        </p:nvSpPr>
        <p:spPr bwMode="auto">
          <a:xfrm>
            <a:off x="1981200" y="54864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243" name="Oval 19"/>
          <p:cNvSpPr>
            <a:spLocks noChangeArrowheads="1"/>
          </p:cNvSpPr>
          <p:nvPr/>
        </p:nvSpPr>
        <p:spPr bwMode="auto">
          <a:xfrm>
            <a:off x="1676400" y="54864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nimBg="1"/>
      <p:bldP spid="52230" grpId="0" animBg="1"/>
      <p:bldP spid="52231" grpId="0" animBg="1"/>
      <p:bldP spid="52232" grpId="0" animBg="1"/>
      <p:bldP spid="52233" grpId="0" animBg="1"/>
      <p:bldP spid="52234" grpId="0" animBg="1"/>
      <p:bldP spid="52235" grpId="0" animBg="1"/>
      <p:bldP spid="52236" grpId="0" animBg="1"/>
      <p:bldP spid="52237" grpId="0" animBg="1"/>
      <p:bldP spid="52238" grpId="0" animBg="1"/>
      <p:bldP spid="52239" grpId="0" animBg="1"/>
      <p:bldP spid="52240" grpId="0" animBg="1"/>
      <p:bldP spid="52241" grpId="0" animBg="1"/>
      <p:bldP spid="52242" grpId="0" animBg="1"/>
      <p:bldP spid="522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WordArt 4"/>
          <p:cNvSpPr>
            <a:spLocks noChangeArrowheads="1" noChangeShapeType="1" noTextEdit="1"/>
          </p:cNvSpPr>
          <p:nvPr/>
        </p:nvSpPr>
        <p:spPr bwMode="auto">
          <a:xfrm>
            <a:off x="0" y="152400"/>
            <a:ext cx="7924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Law of Definite Proportions-</a:t>
            </a:r>
          </a:p>
        </p:txBody>
      </p:sp>
      <p:sp>
        <p:nvSpPr>
          <p:cNvPr id="53253" name="WordArt 5"/>
          <p:cNvSpPr>
            <a:spLocks noChangeArrowheads="1" noChangeShapeType="1" noTextEdit="1"/>
          </p:cNvSpPr>
          <p:nvPr/>
        </p:nvSpPr>
        <p:spPr bwMode="auto">
          <a:xfrm>
            <a:off x="685800" y="1219200"/>
            <a:ext cx="7467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Each time you make a compound, it has the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same types of atoms and numbers of atoms</a:t>
            </a:r>
          </a:p>
        </p:txBody>
      </p:sp>
      <p:sp>
        <p:nvSpPr>
          <p:cNvPr id="53254" name="WordArt 6"/>
          <p:cNvSpPr>
            <a:spLocks noChangeArrowheads="1" noChangeShapeType="1" noTextEdit="1"/>
          </p:cNvSpPr>
          <p:nvPr/>
        </p:nvSpPr>
        <p:spPr bwMode="auto">
          <a:xfrm>
            <a:off x="609600" y="3200400"/>
            <a:ext cx="16192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Water:</a:t>
            </a:r>
          </a:p>
        </p:txBody>
      </p:sp>
      <p:sp>
        <p:nvSpPr>
          <p:cNvPr id="53255" name="WordArt 7"/>
          <p:cNvSpPr>
            <a:spLocks noChangeArrowheads="1" noChangeShapeType="1" noTextEdit="1"/>
          </p:cNvSpPr>
          <p:nvPr/>
        </p:nvSpPr>
        <p:spPr bwMode="auto">
          <a:xfrm>
            <a:off x="2971800" y="2819400"/>
            <a:ext cx="676275" cy="520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 H</a:t>
            </a:r>
          </a:p>
        </p:txBody>
      </p:sp>
      <p:sp>
        <p:nvSpPr>
          <p:cNvPr id="53256" name="WordArt 8"/>
          <p:cNvSpPr>
            <a:spLocks noChangeArrowheads="1" noChangeShapeType="1" noTextEdit="1"/>
          </p:cNvSpPr>
          <p:nvPr/>
        </p:nvSpPr>
        <p:spPr bwMode="auto">
          <a:xfrm>
            <a:off x="2971800" y="3581400"/>
            <a:ext cx="6762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 O</a:t>
            </a:r>
          </a:p>
        </p:txBody>
      </p:sp>
      <p:sp>
        <p:nvSpPr>
          <p:cNvPr id="53257" name="Oval 9"/>
          <p:cNvSpPr>
            <a:spLocks noChangeArrowheads="1"/>
          </p:cNvSpPr>
          <p:nvPr/>
        </p:nvSpPr>
        <p:spPr bwMode="auto">
          <a:xfrm>
            <a:off x="4495800" y="34290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3258" name="Oval 10"/>
          <p:cNvSpPr>
            <a:spLocks noChangeArrowheads="1"/>
          </p:cNvSpPr>
          <p:nvPr/>
        </p:nvSpPr>
        <p:spPr bwMode="auto">
          <a:xfrm>
            <a:off x="4724400" y="3124200"/>
            <a:ext cx="4572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3259" name="Oval 11"/>
          <p:cNvSpPr>
            <a:spLocks noChangeArrowheads="1"/>
          </p:cNvSpPr>
          <p:nvPr/>
        </p:nvSpPr>
        <p:spPr bwMode="auto">
          <a:xfrm>
            <a:off x="5105400" y="34290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3260" name="WordArt 12"/>
          <p:cNvSpPr>
            <a:spLocks noChangeArrowheads="1" noChangeShapeType="1" noTextEdit="1"/>
          </p:cNvSpPr>
          <p:nvPr/>
        </p:nvSpPr>
        <p:spPr bwMode="auto">
          <a:xfrm>
            <a:off x="0" y="152400"/>
            <a:ext cx="7848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</a:rPr>
              <a:t>Law of Multiple Proportions-</a:t>
            </a:r>
          </a:p>
        </p:txBody>
      </p:sp>
      <p:sp>
        <p:nvSpPr>
          <p:cNvPr id="53261" name="WordArt 13"/>
          <p:cNvSpPr>
            <a:spLocks noChangeArrowheads="1" noChangeShapeType="1" noTextEdit="1"/>
          </p:cNvSpPr>
          <p:nvPr/>
        </p:nvSpPr>
        <p:spPr bwMode="auto">
          <a:xfrm>
            <a:off x="381000" y="1143000"/>
            <a:ext cx="8029575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You can make several compounds using the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same types of atoms as long as you use 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different numbers of them</a:t>
            </a:r>
          </a:p>
        </p:txBody>
      </p:sp>
      <p:sp>
        <p:nvSpPr>
          <p:cNvPr id="53262" name="WordArt 14"/>
          <p:cNvSpPr>
            <a:spLocks noChangeArrowheads="1" noChangeShapeType="1" noTextEdit="1"/>
          </p:cNvSpPr>
          <p:nvPr/>
        </p:nvSpPr>
        <p:spPr bwMode="auto">
          <a:xfrm>
            <a:off x="152400" y="3200400"/>
            <a:ext cx="4419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Hydrogen Peroxide:</a:t>
            </a:r>
          </a:p>
        </p:txBody>
      </p:sp>
      <p:sp>
        <p:nvSpPr>
          <p:cNvPr id="53263" name="WordArt 15"/>
          <p:cNvSpPr>
            <a:spLocks noChangeArrowheads="1" noChangeShapeType="1" noTextEdit="1"/>
          </p:cNvSpPr>
          <p:nvPr/>
        </p:nvSpPr>
        <p:spPr bwMode="auto">
          <a:xfrm>
            <a:off x="4876800" y="2971800"/>
            <a:ext cx="6762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 H</a:t>
            </a:r>
          </a:p>
        </p:txBody>
      </p:sp>
      <p:sp>
        <p:nvSpPr>
          <p:cNvPr id="53264" name="WordArt 16"/>
          <p:cNvSpPr>
            <a:spLocks noChangeArrowheads="1" noChangeShapeType="1" noTextEdit="1"/>
          </p:cNvSpPr>
          <p:nvPr/>
        </p:nvSpPr>
        <p:spPr bwMode="auto">
          <a:xfrm>
            <a:off x="4876800" y="3810000"/>
            <a:ext cx="6762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 O</a:t>
            </a:r>
          </a:p>
        </p:txBody>
      </p:sp>
      <p:sp>
        <p:nvSpPr>
          <p:cNvPr id="53265" name="Oval 17"/>
          <p:cNvSpPr>
            <a:spLocks noChangeArrowheads="1"/>
          </p:cNvSpPr>
          <p:nvPr/>
        </p:nvSpPr>
        <p:spPr bwMode="auto">
          <a:xfrm>
            <a:off x="6400800" y="33528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3266" name="Oval 18"/>
          <p:cNvSpPr>
            <a:spLocks noChangeArrowheads="1"/>
          </p:cNvSpPr>
          <p:nvPr/>
        </p:nvSpPr>
        <p:spPr bwMode="auto">
          <a:xfrm>
            <a:off x="6705600" y="3200400"/>
            <a:ext cx="4572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3267" name="Oval 19"/>
          <p:cNvSpPr>
            <a:spLocks noChangeArrowheads="1"/>
          </p:cNvSpPr>
          <p:nvPr/>
        </p:nvSpPr>
        <p:spPr bwMode="auto">
          <a:xfrm>
            <a:off x="7620000" y="3352800"/>
            <a:ext cx="304800" cy="381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3268" name="Oval 20"/>
          <p:cNvSpPr>
            <a:spLocks noChangeArrowheads="1"/>
          </p:cNvSpPr>
          <p:nvPr/>
        </p:nvSpPr>
        <p:spPr bwMode="auto">
          <a:xfrm>
            <a:off x="7162800" y="3200400"/>
            <a:ext cx="4572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8602 L 0.00312 0.4189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0.06197 L -0.00365 0.3949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0.07283 L -0.00365 0.4057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10543 L -3.33333E-6 0.4383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10544 L 3.33333E-6 0.4383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10543 L 0.0 0.4383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10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53253" grpId="0" animBg="1"/>
      <p:bldP spid="53253" grpId="1" animBg="1"/>
      <p:bldP spid="53254" grpId="0" animBg="1"/>
      <p:bldP spid="53254" grpId="1" animBg="1"/>
      <p:bldP spid="53255" grpId="0" animBg="1"/>
      <p:bldP spid="53255" grpId="1" animBg="1"/>
      <p:bldP spid="53256" grpId="0" animBg="1"/>
      <p:bldP spid="53256" grpId="1" animBg="1"/>
      <p:bldP spid="53257" grpId="0" animBg="1"/>
      <p:bldP spid="53257" grpId="1" animBg="1"/>
      <p:bldP spid="53258" grpId="0" animBg="1"/>
      <p:bldP spid="53258" grpId="1" animBg="1"/>
      <p:bldP spid="53259" grpId="0" animBg="1"/>
      <p:bldP spid="53259" grpId="1" animBg="1"/>
      <p:bldP spid="53260" grpId="0" animBg="1"/>
      <p:bldP spid="53261" grpId="0" animBg="1"/>
      <p:bldP spid="53262" grpId="0" animBg="1"/>
      <p:bldP spid="53263" grpId="0" animBg="1"/>
      <p:bldP spid="53264" grpId="0" animBg="1"/>
      <p:bldP spid="53265" grpId="0" animBg="1"/>
      <p:bldP spid="53266" grpId="0" animBg="1"/>
      <p:bldP spid="53267" grpId="0" animBg="1"/>
      <p:bldP spid="532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athtub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14800" y="3886200"/>
            <a:ext cx="4800600" cy="2671763"/>
          </a:xfrm>
          <a:noFill/>
        </p:spPr>
      </p:pic>
      <p:sp>
        <p:nvSpPr>
          <p:cNvPr id="23554" name="WordArt 7"/>
          <p:cNvSpPr>
            <a:spLocks noChangeArrowheads="1" noChangeShapeType="1" noTextEdit="1"/>
          </p:cNvSpPr>
          <p:nvPr/>
        </p:nvSpPr>
        <p:spPr bwMode="auto">
          <a:xfrm>
            <a:off x="1143000" y="0"/>
            <a:ext cx="6629400" cy="990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Impact"/>
              </a:rPr>
              <a:t>Particles in an Atom</a:t>
            </a:r>
          </a:p>
        </p:txBody>
      </p:sp>
      <p:sp>
        <p:nvSpPr>
          <p:cNvPr id="23555" name="WordArt 8"/>
          <p:cNvSpPr>
            <a:spLocks noChangeArrowheads="1" noChangeShapeType="1" noTextEdit="1"/>
          </p:cNvSpPr>
          <p:nvPr/>
        </p:nvSpPr>
        <p:spPr bwMode="auto">
          <a:xfrm>
            <a:off x="457200" y="1371600"/>
            <a:ext cx="31242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35921" dir="2700000" algn="ctr" rotWithShape="0">
                    <a:srgbClr val="990000">
                      <a:alpha val="74997"/>
                    </a:srgbClr>
                  </a:outerShdw>
                </a:effectLst>
                <a:latin typeface="Impact"/>
              </a:rPr>
              <a:t>J. J. Thomson (NP)</a:t>
            </a:r>
          </a:p>
        </p:txBody>
      </p:sp>
      <p:sp>
        <p:nvSpPr>
          <p:cNvPr id="6156" name="WordArt 12"/>
          <p:cNvSpPr>
            <a:spLocks noChangeArrowheads="1" noChangeShapeType="1" noTextEdit="1"/>
          </p:cNvSpPr>
          <p:nvPr/>
        </p:nvSpPr>
        <p:spPr bwMode="auto">
          <a:xfrm>
            <a:off x="228600" y="3962400"/>
            <a:ext cx="37338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Cathode- negative</a:t>
            </a:r>
          </a:p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terminal</a:t>
            </a:r>
          </a:p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Anode- positive</a:t>
            </a:r>
          </a:p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terminal</a:t>
            </a:r>
          </a:p>
        </p:txBody>
      </p:sp>
      <p:sp>
        <p:nvSpPr>
          <p:cNvPr id="6157" name="WordArt 13"/>
          <p:cNvSpPr>
            <a:spLocks noChangeArrowheads="1" noChangeShapeType="1" noTextEdit="1"/>
          </p:cNvSpPr>
          <p:nvPr/>
        </p:nvSpPr>
        <p:spPr bwMode="auto">
          <a:xfrm>
            <a:off x="1219200" y="2286000"/>
            <a:ext cx="681037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1897 Discovered electrons </a:t>
            </a:r>
          </a:p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using a CRT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nimBg="1"/>
      <p:bldP spid="615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jj-equi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066800"/>
            <a:ext cx="6615113" cy="50609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2324</TotalTime>
  <Words>1015</Words>
  <Application>Microsoft Office PowerPoint</Application>
  <PresentationFormat>On-screen Show (4:3)</PresentationFormat>
  <Paragraphs>279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Periodic Table</vt:lpstr>
      <vt:lpstr>Periodic Table</vt:lpstr>
      <vt:lpstr>Slide 25</vt:lpstr>
      <vt:lpstr>Slide 26</vt:lpstr>
      <vt:lpstr>Bell ringer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History</dc:title>
  <dc:creator>End User</dc:creator>
  <cp:lastModifiedBy>End User</cp:lastModifiedBy>
  <cp:revision>47</cp:revision>
  <dcterms:created xsi:type="dcterms:W3CDTF">2004-08-31T14:29:43Z</dcterms:created>
  <dcterms:modified xsi:type="dcterms:W3CDTF">2012-10-10T18:00:24Z</dcterms:modified>
</cp:coreProperties>
</file>